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64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6" d="100"/>
          <a:sy n="46" d="100"/>
        </p:scale>
        <p:origin x="102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FF9DEB-B2C6-4817-88E1-E465B00E0A37}" type="datetimeFigureOut">
              <a:rPr lang="zh-TW" altLang="en-US" smtClean="0"/>
              <a:t>2026/1/2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A0A5F-AD40-417F-A105-B9DE59AFC3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0331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A0A5F-AD40-417F-A105-B9DE59AFC3C0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98201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084E6-5A35-4F45-8D87-AAA9F8474EF9}" type="datetime1">
              <a:rPr lang="zh-TW" altLang="en-US" smtClean="0"/>
              <a:t>2026/1/2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5805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B3714-B8D7-4AA7-96A4-6F0C8CFF13A3}" type="datetime1">
              <a:rPr lang="zh-TW" altLang="en-US" smtClean="0"/>
              <a:t>2026/1/2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4850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6DDF2-E4C6-46A3-AA61-FE63C49CAC16}" type="datetime1">
              <a:rPr lang="zh-TW" altLang="en-US" smtClean="0"/>
              <a:t>2026/1/2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5851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C8760-A10B-47E0-920D-969786C7A6DA}" type="datetime1">
              <a:rPr lang="zh-TW" altLang="en-US" smtClean="0"/>
              <a:t>2026/1/2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7801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A0B9-92FD-40B4-AAC9-41032C6595A3}" type="datetime1">
              <a:rPr lang="zh-TW" altLang="en-US" smtClean="0"/>
              <a:t>2026/1/2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2053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57DF-3702-440E-B670-76EB6A379CC4}" type="datetime1">
              <a:rPr lang="zh-TW" altLang="en-US" smtClean="0"/>
              <a:t>2026/1/2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9639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202D-E8B7-48FF-8E29-1C92B795C7A3}" type="datetime1">
              <a:rPr lang="zh-TW" altLang="en-US" smtClean="0"/>
              <a:t>2026/1/2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60077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1904-FD7D-4E3F-86D5-21FF74EE7CCC}" type="datetime1">
              <a:rPr lang="zh-TW" altLang="en-US" smtClean="0"/>
              <a:t>2026/1/2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1862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18729-3902-4E23-89F7-396261CFFA98}" type="datetime1">
              <a:rPr lang="zh-TW" altLang="en-US" smtClean="0"/>
              <a:t>2026/1/2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7446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599A0-F8FB-4A90-A51D-2B5460A3FDEB}" type="datetime1">
              <a:rPr lang="zh-TW" altLang="en-US" smtClean="0"/>
              <a:t>2026/1/2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0587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E763-3E6D-4AAF-AFFB-BEE3FF0C3CC7}" type="datetime1">
              <a:rPr lang="zh-TW" altLang="en-US" smtClean="0"/>
              <a:t>2026/1/2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84276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89B23-3C10-4BB0-A718-4BBD6C2B4F10}" type="datetime1">
              <a:rPr lang="zh-TW" altLang="en-US" smtClean="0"/>
              <a:t>2026/1/2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9661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746977"/>
            <a:ext cx="7772400" cy="1930119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資訊安全服務機構能量登錄申請簡報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832756" y="3678892"/>
            <a:ext cx="7429500" cy="1836237"/>
          </a:xfrm>
        </p:spPr>
        <p:txBody>
          <a:bodyPr>
            <a:normAutofit/>
          </a:bodyPr>
          <a:lstStyle/>
          <a:p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申請機構： </a:t>
            </a: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例如：○○○○○</a:t>
            </a: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</a:p>
          <a:p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申請服務項目： </a:t>
            </a: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例如：</a:t>
            </a: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2.2.1)</a:t>
            </a:r>
          </a:p>
          <a:p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簡 報 者： </a:t>
            </a: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例如：○○○ 經理</a:t>
            </a: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</a:p>
          <a:p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日    期： ○○○ 年 ○○ 月 ○○ 日</a:t>
            </a:r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sz="1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E321F89-E487-5654-02E7-9F61D30D493E}"/>
              </a:ext>
            </a:extLst>
          </p:cNvPr>
          <p:cNvSpPr txBox="1"/>
          <p:nvPr/>
        </p:nvSpPr>
        <p:spPr>
          <a:xfrm>
            <a:off x="299258" y="5732145"/>
            <a:ext cx="530833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註：申請能量登錄者，簡報時間為</a:t>
            </a:r>
            <a:r>
              <a:rPr lang="en-US" altLang="zh-TW" sz="1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</a:t>
            </a:r>
            <a:r>
              <a:rPr lang="zh-TW" altLang="en-US" sz="1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分鐘；</a:t>
            </a:r>
            <a:endParaRPr lang="en-US" altLang="zh-TW" sz="1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zh-TW" altLang="en-US" sz="1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申請能量登錄與自主產品者，簡報時間為</a:t>
            </a:r>
            <a:r>
              <a:rPr lang="en-US" altLang="zh-TW" sz="1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</a:t>
            </a:r>
            <a:r>
              <a:rPr lang="zh-TW" altLang="en-US" sz="1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分鐘；</a:t>
            </a:r>
            <a:endParaRPr lang="en-US" altLang="zh-TW" sz="1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zh-TW" altLang="en-US" sz="1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本格式僅供參閱。</a:t>
            </a:r>
          </a:p>
        </p:txBody>
      </p:sp>
    </p:spTree>
    <p:extLst>
      <p:ext uri="{BB962C8B-B14F-4D97-AF65-F5344CB8AC3E}">
        <p14:creationId xmlns:p14="http://schemas.microsoft.com/office/powerpoint/2010/main" val="1999745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EEF03-B0AF-A1AC-9C31-2A38BE7DE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2EEF4A4-9D9F-E84F-5766-D0F7727EB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10</a:t>
            </a:fld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1974BBC-E62A-6AD2-F883-DC7E1CC0C67C}"/>
              </a:ext>
            </a:extLst>
          </p:cNvPr>
          <p:cNvSpPr/>
          <p:nvPr/>
        </p:nvSpPr>
        <p:spPr>
          <a:xfrm>
            <a:off x="424072" y="1296610"/>
            <a:ext cx="57168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七、實績佐證資料及案例說明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just"/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79B7FB50-3212-78E1-66C4-226A35A3B775}"/>
              </a:ext>
            </a:extLst>
          </p:cNvPr>
          <p:cNvSpPr txBox="1">
            <a:spLocks/>
          </p:cNvSpPr>
          <p:nvPr/>
        </p:nvSpPr>
        <p:spPr>
          <a:xfrm>
            <a:off x="828675" y="361572"/>
            <a:ext cx="7886700" cy="66833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貳、申請登錄機構之服務能量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(7/8)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78863A4-94DA-FDA7-457D-1437FE3B41EB}"/>
              </a:ext>
            </a:extLst>
          </p:cNvPr>
          <p:cNvSpPr/>
          <p:nvPr/>
        </p:nvSpPr>
        <p:spPr>
          <a:xfrm>
            <a:off x="523875" y="1849738"/>
            <a:ext cx="83248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TW" altLang="en-US" b="1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參考</a:t>
            </a:r>
            <a:endParaRPr lang="en-US" altLang="zh-TW" b="1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列舉實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績</a:t>
            </a: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以擬申請登錄服務項目及分項來說明佐證者為宜</a:t>
            </a:r>
            <a:endParaRPr lang="zh-TW" altLang="zh-TW" kern="100" dirty="0">
              <a:latin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實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績</a:t>
            </a: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中請說明導入執行</a:t>
            </a:r>
            <a:r>
              <a:rPr lang="zh-HK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方法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資訊安全</a:t>
            </a: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技術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、導入前後差異分析及具體效益為何</a:t>
            </a:r>
            <a:endParaRPr lang="zh-TW" altLang="zh-TW" kern="100" dirty="0">
              <a:latin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+mj-lt"/>
              <a:buAutoNum type="arabicPeriod"/>
            </a:pP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除實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績</a:t>
            </a: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之列舉以外，得以產品與登錄服務項目之關係來補充說明</a:t>
            </a:r>
            <a:endParaRPr lang="zh-TW" altLang="zh-TW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730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01AB60-9D14-75C9-ADAC-1038B8557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361BE814-3EFB-B020-D581-47376ADB5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11</a:t>
            </a:fld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9D1729D-221D-633D-43CA-7E2DD5BF633F}"/>
              </a:ext>
            </a:extLst>
          </p:cNvPr>
          <p:cNvSpPr/>
          <p:nvPr/>
        </p:nvSpPr>
        <p:spPr>
          <a:xfrm>
            <a:off x="424072" y="1296610"/>
            <a:ext cx="57168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八、執行管理能力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8335389A-2969-AB74-AAC2-0ADD44784832}"/>
              </a:ext>
            </a:extLst>
          </p:cNvPr>
          <p:cNvSpPr txBox="1">
            <a:spLocks/>
          </p:cNvSpPr>
          <p:nvPr/>
        </p:nvSpPr>
        <p:spPr>
          <a:xfrm>
            <a:off x="828675" y="361572"/>
            <a:ext cx="7886700" cy="66833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貳、申請登錄機構之服務能量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(8/8)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07EE11-D289-1570-A934-B150FFF60A74}"/>
              </a:ext>
            </a:extLst>
          </p:cNvPr>
          <p:cNvSpPr/>
          <p:nvPr/>
        </p:nvSpPr>
        <p:spPr>
          <a:xfrm>
            <a:off x="523875" y="1849738"/>
            <a:ext cx="83248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TW" altLang="en-US" b="1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請簡述各項制度</a:t>
            </a:r>
            <a:endParaRPr lang="en-US" altLang="zh-TW" b="1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資訊安全保護機制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個人資料保護法遵循作法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會計作業程序與制度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專案管理辦法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人事制度</a:t>
            </a:r>
            <a:endParaRPr lang="zh-TW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25916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629766"/>
              </p:ext>
            </p:extLst>
          </p:nvPr>
        </p:nvGraphicFramePr>
        <p:xfrm>
          <a:off x="628650" y="1813932"/>
          <a:ext cx="7886700" cy="374806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71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3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9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19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59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公司名稱</a:t>
                      </a:r>
                      <a:endParaRPr lang="zh-TW" sz="1400" kern="1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0779" marR="607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0779" marR="607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2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負責人</a:t>
                      </a:r>
                      <a:endParaRPr lang="zh-TW" sz="1400" kern="1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0779" marR="607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0779" marR="607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資本額</a:t>
                      </a:r>
                      <a:endParaRPr lang="zh-TW" sz="1400" kern="1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0779" marR="607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0779" marR="607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191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營業項目</a:t>
                      </a:r>
                      <a:endParaRPr lang="zh-TW" sz="1400" kern="1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0779" marR="607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0779" marR="607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1374359-CEED-6CDB-4BCB-7DFFE2045D61}"/>
              </a:ext>
            </a:extLst>
          </p:cNvPr>
          <p:cNvSpPr/>
          <p:nvPr/>
        </p:nvSpPr>
        <p:spPr>
          <a:xfrm>
            <a:off x="424073" y="129661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一、基本資料</a:t>
            </a:r>
          </a:p>
        </p:txBody>
      </p:sp>
      <p:sp>
        <p:nvSpPr>
          <p:cNvPr id="11" name="標題 1">
            <a:extLst>
              <a:ext uri="{FF2B5EF4-FFF2-40B4-BE49-F238E27FC236}">
                <a16:creationId xmlns:a16="http://schemas.microsoft.com/office/drawing/2014/main" id="{48258B0D-1494-2D43-4A67-A6AE2FCBF37D}"/>
              </a:ext>
            </a:extLst>
          </p:cNvPr>
          <p:cNvSpPr txBox="1">
            <a:spLocks/>
          </p:cNvSpPr>
          <p:nvPr/>
        </p:nvSpPr>
        <p:spPr>
          <a:xfrm>
            <a:off x="828675" y="361572"/>
            <a:ext cx="7886700" cy="66833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壹、能量登錄機構簡介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(1/2)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271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3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424073" y="1296610"/>
            <a:ext cx="52259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二、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組織圖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表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828675" y="361572"/>
            <a:ext cx="7886700" cy="66833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壹、能量登錄機構簡介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(2/2)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937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CD887-0DBA-14CD-7A2E-D0D58E6E3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590040D-AF5C-0E42-FD35-4C49B015B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4</a:t>
            </a:fld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AC35D0E-972B-E81E-6B03-B06FB39A89EC}"/>
              </a:ext>
            </a:extLst>
          </p:cNvPr>
          <p:cNvSpPr/>
          <p:nvPr/>
        </p:nvSpPr>
        <p:spPr>
          <a:xfrm>
            <a:off x="424073" y="1296610"/>
            <a:ext cx="41479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一、登錄服務項目與分項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72679687-26B7-E12A-3222-46853D2DE8DE}"/>
              </a:ext>
            </a:extLst>
          </p:cNvPr>
          <p:cNvSpPr txBox="1">
            <a:spLocks/>
          </p:cNvSpPr>
          <p:nvPr/>
        </p:nvSpPr>
        <p:spPr>
          <a:xfrm>
            <a:off x="828675" y="361572"/>
            <a:ext cx="7886700" cy="66833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貳、申請登錄機構之服務能量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(1/8)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EEE50E3E-B77B-6CA9-CE55-230AE292FF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440397"/>
              </p:ext>
            </p:extLst>
          </p:nvPr>
        </p:nvGraphicFramePr>
        <p:xfrm>
          <a:off x="580154" y="1966911"/>
          <a:ext cx="7983692" cy="37287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7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7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92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5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服務項目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分項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小</a:t>
                      </a:r>
                      <a:r>
                        <a:rPr lang="zh-TW" altLang="zh-TW" sz="1400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項</a:t>
                      </a:r>
                      <a:endParaRPr lang="zh-TW" altLang="zh-TW" sz="1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計畫書頁碼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0612">
                <a:tc rowSpan="3">
                  <a:txBody>
                    <a:bodyPr/>
                    <a:lstStyle/>
                    <a:p>
                      <a:r>
                        <a:rPr lang="en-US" altLang="zh-TW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資訊安全服務項目</a:t>
                      </a: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61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061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0612">
                <a:tc rowSpan="3">
                  <a:txBody>
                    <a:bodyPr/>
                    <a:lstStyle/>
                    <a:p>
                      <a:r>
                        <a:rPr lang="en-US" altLang="zh-TW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資訊安全產品項目</a:t>
                      </a: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061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061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7277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CBAF9B-0BA0-F612-6427-C9FD1DD17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567C06F-8336-3C67-E565-DE4BA87EA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5</a:t>
            </a:fld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4A809CE-2C0D-C74E-EECD-31E75D57DB40}"/>
              </a:ext>
            </a:extLst>
          </p:cNvPr>
          <p:cNvSpPr/>
          <p:nvPr/>
        </p:nvSpPr>
        <p:spPr>
          <a:xfrm>
            <a:off x="424072" y="1296610"/>
            <a:ext cx="57168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二、年財務狀況：簡明資產負債表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3216509C-81D2-A16D-B9A0-401E621787F8}"/>
              </a:ext>
            </a:extLst>
          </p:cNvPr>
          <p:cNvSpPr txBox="1">
            <a:spLocks/>
          </p:cNvSpPr>
          <p:nvPr/>
        </p:nvSpPr>
        <p:spPr>
          <a:xfrm>
            <a:off x="828675" y="361572"/>
            <a:ext cx="7886700" cy="66833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貳、申請登錄機構之服務能量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(2/8)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54F74F1-C9D8-31AD-2036-4E7FEFCCED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029994"/>
              </p:ext>
            </p:extLst>
          </p:nvPr>
        </p:nvGraphicFramePr>
        <p:xfrm>
          <a:off x="579600" y="1966510"/>
          <a:ext cx="7984799" cy="4351341"/>
        </p:xfrm>
        <a:graphic>
          <a:graphicData uri="http://schemas.openxmlformats.org/drawingml/2006/table">
            <a:tbl>
              <a:tblPr/>
              <a:tblGrid>
                <a:gridCol w="1672712">
                  <a:extLst>
                    <a:ext uri="{9D8B030D-6E8A-4147-A177-3AD203B41FA5}">
                      <a16:colId xmlns:a16="http://schemas.microsoft.com/office/drawing/2014/main" val="2311748902"/>
                    </a:ext>
                  </a:extLst>
                </a:gridCol>
                <a:gridCol w="2104029">
                  <a:extLst>
                    <a:ext uri="{9D8B030D-6E8A-4147-A177-3AD203B41FA5}">
                      <a16:colId xmlns:a16="http://schemas.microsoft.com/office/drawing/2014/main" val="395834691"/>
                    </a:ext>
                  </a:extLst>
                </a:gridCol>
                <a:gridCol w="2104029">
                  <a:extLst>
                    <a:ext uri="{9D8B030D-6E8A-4147-A177-3AD203B41FA5}">
                      <a16:colId xmlns:a16="http://schemas.microsoft.com/office/drawing/2014/main" val="43844532"/>
                    </a:ext>
                  </a:extLst>
                </a:gridCol>
                <a:gridCol w="2104029">
                  <a:extLst>
                    <a:ext uri="{9D8B030D-6E8A-4147-A177-3AD203B41FA5}">
                      <a16:colId xmlns:a16="http://schemas.microsoft.com/office/drawing/2014/main" val="2062632465"/>
                    </a:ext>
                  </a:extLst>
                </a:gridCol>
              </a:tblGrid>
              <a:tr h="539933">
                <a:tc>
                  <a:txBody>
                    <a:bodyPr/>
                    <a:lstStyle/>
                    <a:p>
                      <a:pPr indent="1039495" fontAlgn="b">
                        <a:buNone/>
                      </a:pPr>
                      <a:r>
                        <a:rPr lang="zh-TW" sz="14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年度</a:t>
                      </a:r>
                      <a:endParaRPr lang="zh-TW" sz="14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fontAlgn="b">
                        <a:buNone/>
                      </a:pPr>
                      <a:r>
                        <a:rPr lang="zh-TW" sz="14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項目</a:t>
                      </a:r>
                      <a:endParaRPr lang="zh-TW" sz="14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ctr" fontAlgn="b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112</a:t>
                      </a:r>
                      <a:r>
                        <a:rPr 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ctr" fontAlgn="b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113</a:t>
                      </a:r>
                      <a:r>
                        <a:rPr lang="zh-TW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ctr" fontAlgn="b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114</a:t>
                      </a:r>
                      <a:r>
                        <a:rPr lang="zh-TW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4570796"/>
                  </a:ext>
                </a:extLst>
              </a:tr>
              <a:tr h="229347">
                <a:tc>
                  <a:txBody>
                    <a:bodyPr/>
                    <a:lstStyle/>
                    <a:p>
                      <a:pPr marL="81915" marR="113030" indent="-252095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流 動 資 產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1660380"/>
                  </a:ext>
                </a:extLst>
              </a:tr>
              <a:tr h="272466">
                <a:tc>
                  <a:txBody>
                    <a:bodyPr/>
                    <a:lstStyle/>
                    <a:p>
                      <a:pPr marL="81915" marR="113030" indent="-252095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長期性投資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5221392"/>
                  </a:ext>
                </a:extLst>
              </a:tr>
              <a:tr h="209974">
                <a:tc>
                  <a:txBody>
                    <a:bodyPr/>
                    <a:lstStyle/>
                    <a:p>
                      <a:pPr marL="81915" marR="113030" indent="-252095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zh-TW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固定資產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1645739"/>
                  </a:ext>
                </a:extLst>
              </a:tr>
              <a:tr h="277466">
                <a:tc>
                  <a:txBody>
                    <a:bodyPr/>
                    <a:lstStyle/>
                    <a:p>
                      <a:pPr marL="81915" marR="113030" indent="-252095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無形資產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060225"/>
                  </a:ext>
                </a:extLst>
              </a:tr>
              <a:tr h="299963">
                <a:tc>
                  <a:txBody>
                    <a:bodyPr/>
                    <a:lstStyle/>
                    <a:p>
                      <a:pPr marL="81915" marR="113030" indent="-252095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其他非流動資產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5274430"/>
                  </a:ext>
                </a:extLst>
              </a:tr>
              <a:tr h="229347">
                <a:tc>
                  <a:txBody>
                    <a:bodyPr/>
                    <a:lstStyle/>
                    <a:p>
                      <a:pPr marL="81915" marR="113030" indent="-252095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zh-TW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流動負債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0002401"/>
                  </a:ext>
                </a:extLst>
              </a:tr>
              <a:tr h="229347">
                <a:tc>
                  <a:txBody>
                    <a:bodyPr/>
                    <a:lstStyle/>
                    <a:p>
                      <a:pPr marL="81915" marR="113030" indent="-252095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zh-TW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長 期 負 債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8996135"/>
                  </a:ext>
                </a:extLst>
              </a:tr>
              <a:tr h="299963">
                <a:tc>
                  <a:txBody>
                    <a:bodyPr/>
                    <a:lstStyle/>
                    <a:p>
                      <a:pPr marL="81915" marR="113030" indent="-252095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zh-TW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其他非流動負債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277376"/>
                  </a:ext>
                </a:extLst>
              </a:tr>
              <a:tr h="229972">
                <a:tc>
                  <a:txBody>
                    <a:bodyPr/>
                    <a:lstStyle/>
                    <a:p>
                      <a:pPr marL="81915" marR="113030" indent="-252095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zh-TW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股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       </a:t>
                      </a:r>
                      <a:r>
                        <a:rPr lang="zh-TW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本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7415687"/>
                  </a:ext>
                </a:extLst>
              </a:tr>
              <a:tr h="254969">
                <a:tc>
                  <a:txBody>
                    <a:bodyPr/>
                    <a:lstStyle/>
                    <a:p>
                      <a:pPr marL="81915" marR="113030" indent="-252095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zh-TW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資本公積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8314235"/>
                  </a:ext>
                </a:extLst>
              </a:tr>
              <a:tr h="270592">
                <a:tc>
                  <a:txBody>
                    <a:bodyPr/>
                    <a:lstStyle/>
                    <a:p>
                      <a:pPr marL="81915" marR="113030" indent="-252095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zh-TW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保留盈餘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0342695"/>
                  </a:ext>
                </a:extLst>
              </a:tr>
              <a:tr h="229347">
                <a:tc>
                  <a:txBody>
                    <a:bodyPr/>
                    <a:lstStyle/>
                    <a:p>
                      <a:pPr marL="81915" marR="113030" indent="-252095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zh-TW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其他權益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4205821"/>
                  </a:ext>
                </a:extLst>
              </a:tr>
              <a:tr h="229347">
                <a:tc>
                  <a:txBody>
                    <a:bodyPr/>
                    <a:lstStyle/>
                    <a:p>
                      <a:pPr marL="81915" marR="113030" indent="-252095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zh-TW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資 產 總 額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7376636"/>
                  </a:ext>
                </a:extLst>
              </a:tr>
              <a:tr h="229347">
                <a:tc>
                  <a:txBody>
                    <a:bodyPr/>
                    <a:lstStyle/>
                    <a:p>
                      <a:pPr marL="81915" marR="113030" indent="-252095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zh-TW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負債總額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96723"/>
                  </a:ext>
                </a:extLst>
              </a:tr>
              <a:tr h="319961">
                <a:tc>
                  <a:txBody>
                    <a:bodyPr/>
                    <a:lstStyle/>
                    <a:p>
                      <a:pPr marL="81915" marR="113030" indent="-252095" fontAlgn="b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zh-TW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股東權益總額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r" fontAlgn="b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498" marR="174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8136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3142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AD729-D857-783F-F4CE-AD83287C6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A19FD81-D5FC-59D5-57F9-40A141E67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6</a:t>
            </a:fld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2D83F71-56CD-53AD-AB01-43894835581C}"/>
              </a:ext>
            </a:extLst>
          </p:cNvPr>
          <p:cNvSpPr/>
          <p:nvPr/>
        </p:nvSpPr>
        <p:spPr>
          <a:xfrm>
            <a:off x="424072" y="1296610"/>
            <a:ext cx="57168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三、年財務狀況：簡明損益表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EE696023-383A-AA0D-8E8E-681A3AD1D41A}"/>
              </a:ext>
            </a:extLst>
          </p:cNvPr>
          <p:cNvSpPr txBox="1">
            <a:spLocks/>
          </p:cNvSpPr>
          <p:nvPr/>
        </p:nvSpPr>
        <p:spPr>
          <a:xfrm>
            <a:off x="828675" y="361572"/>
            <a:ext cx="7886700" cy="66833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貳、申請登錄機構之服務能量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(3/8)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2112377A-6B28-D7B6-EBEF-379D7A1147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312905"/>
              </p:ext>
            </p:extLst>
          </p:nvPr>
        </p:nvGraphicFramePr>
        <p:xfrm>
          <a:off x="579600" y="1961413"/>
          <a:ext cx="7984800" cy="4225361"/>
        </p:xfrm>
        <a:graphic>
          <a:graphicData uri="http://schemas.openxmlformats.org/drawingml/2006/table">
            <a:tbl>
              <a:tblPr/>
              <a:tblGrid>
                <a:gridCol w="1614960">
                  <a:extLst>
                    <a:ext uri="{9D8B030D-6E8A-4147-A177-3AD203B41FA5}">
                      <a16:colId xmlns:a16="http://schemas.microsoft.com/office/drawing/2014/main" val="4038262533"/>
                    </a:ext>
                  </a:extLst>
                </a:gridCol>
                <a:gridCol w="2123280">
                  <a:extLst>
                    <a:ext uri="{9D8B030D-6E8A-4147-A177-3AD203B41FA5}">
                      <a16:colId xmlns:a16="http://schemas.microsoft.com/office/drawing/2014/main" val="3289661288"/>
                    </a:ext>
                  </a:extLst>
                </a:gridCol>
                <a:gridCol w="2123280">
                  <a:extLst>
                    <a:ext uri="{9D8B030D-6E8A-4147-A177-3AD203B41FA5}">
                      <a16:colId xmlns:a16="http://schemas.microsoft.com/office/drawing/2014/main" val="3386452085"/>
                    </a:ext>
                  </a:extLst>
                </a:gridCol>
                <a:gridCol w="2123280">
                  <a:extLst>
                    <a:ext uri="{9D8B030D-6E8A-4147-A177-3AD203B41FA5}">
                      <a16:colId xmlns:a16="http://schemas.microsoft.com/office/drawing/2014/main" val="2291548257"/>
                    </a:ext>
                  </a:extLst>
                </a:gridCol>
              </a:tblGrid>
              <a:tr h="1052150">
                <a:tc>
                  <a:txBody>
                    <a:bodyPr/>
                    <a:lstStyle/>
                    <a:p>
                      <a:pPr indent="914400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年度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項目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ctr" fontAlgn="b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112</a:t>
                      </a:r>
                      <a:r>
                        <a:rPr lang="zh-TW" alt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ctr" fontAlgn="b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113</a:t>
                      </a:r>
                      <a:r>
                        <a:rPr lang="zh-TW" alt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114</a:t>
                      </a:r>
                      <a:r>
                        <a:rPr lang="zh-TW" alt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6228257"/>
                  </a:ext>
                </a:extLst>
              </a:tr>
              <a:tr h="371347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營業收入淨額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6722060"/>
                  </a:ext>
                </a:extLst>
              </a:tr>
              <a:tr h="371347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營業毛利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7592933"/>
                  </a:ext>
                </a:extLst>
              </a:tr>
              <a:tr h="371347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營業損益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2358"/>
                  </a:ext>
                </a:extLst>
              </a:tr>
              <a:tr h="371347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營業外收入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4380686"/>
                  </a:ext>
                </a:extLst>
              </a:tr>
              <a:tr h="371347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營業外支出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911488"/>
                  </a:ext>
                </a:extLst>
              </a:tr>
              <a:tr h="371347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稅前損益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4749320"/>
                  </a:ext>
                </a:extLst>
              </a:tr>
              <a:tr h="371347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稅後損益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4072374"/>
                  </a:ext>
                </a:extLst>
              </a:tr>
              <a:tr h="573782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每股盈餘(元)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248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124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A3DB3-62A4-C361-5449-75618B30F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4285DB0-827A-AE1E-62C9-A2DA4BF50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F106FC6-959E-3F86-3F5F-9E013A4598C1}"/>
              </a:ext>
            </a:extLst>
          </p:cNvPr>
          <p:cNvSpPr/>
          <p:nvPr/>
        </p:nvSpPr>
        <p:spPr>
          <a:xfrm>
            <a:off x="424072" y="1296610"/>
            <a:ext cx="57168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四、年財務狀況：簡明損益表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942F08B4-0135-EF3A-77B0-427F66374291}"/>
              </a:ext>
            </a:extLst>
          </p:cNvPr>
          <p:cNvSpPr txBox="1">
            <a:spLocks/>
          </p:cNvSpPr>
          <p:nvPr/>
        </p:nvSpPr>
        <p:spPr>
          <a:xfrm>
            <a:off x="828675" y="361572"/>
            <a:ext cx="7886700" cy="66833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貳、申請登錄機構之服務能量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(4/8)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B9BAD9D4-A2F8-41E5-FC10-6A2AB1CBDB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450467"/>
              </p:ext>
            </p:extLst>
          </p:nvPr>
        </p:nvGraphicFramePr>
        <p:xfrm>
          <a:off x="579600" y="1973179"/>
          <a:ext cx="7984800" cy="4383169"/>
        </p:xfrm>
        <a:graphic>
          <a:graphicData uri="http://schemas.openxmlformats.org/drawingml/2006/table">
            <a:tbl>
              <a:tblPr/>
              <a:tblGrid>
                <a:gridCol w="931566">
                  <a:extLst>
                    <a:ext uri="{9D8B030D-6E8A-4147-A177-3AD203B41FA5}">
                      <a16:colId xmlns:a16="http://schemas.microsoft.com/office/drawing/2014/main" val="497275214"/>
                    </a:ext>
                  </a:extLst>
                </a:gridCol>
                <a:gridCol w="1732548">
                  <a:extLst>
                    <a:ext uri="{9D8B030D-6E8A-4147-A177-3AD203B41FA5}">
                      <a16:colId xmlns:a16="http://schemas.microsoft.com/office/drawing/2014/main" val="2600789197"/>
                    </a:ext>
                  </a:extLst>
                </a:gridCol>
                <a:gridCol w="1773562">
                  <a:extLst>
                    <a:ext uri="{9D8B030D-6E8A-4147-A177-3AD203B41FA5}">
                      <a16:colId xmlns:a16="http://schemas.microsoft.com/office/drawing/2014/main" val="2836563"/>
                    </a:ext>
                  </a:extLst>
                </a:gridCol>
                <a:gridCol w="1773562">
                  <a:extLst>
                    <a:ext uri="{9D8B030D-6E8A-4147-A177-3AD203B41FA5}">
                      <a16:colId xmlns:a16="http://schemas.microsoft.com/office/drawing/2014/main" val="2030275568"/>
                    </a:ext>
                  </a:extLst>
                </a:gridCol>
                <a:gridCol w="1773562">
                  <a:extLst>
                    <a:ext uri="{9D8B030D-6E8A-4147-A177-3AD203B41FA5}">
                      <a16:colId xmlns:a16="http://schemas.microsoft.com/office/drawing/2014/main" val="1479317271"/>
                    </a:ext>
                  </a:extLst>
                </a:gridCol>
              </a:tblGrid>
              <a:tr h="593620">
                <a:tc gridSpan="2">
                  <a:txBody>
                    <a:bodyPr/>
                    <a:lstStyle/>
                    <a:p>
                      <a:pPr indent="147320"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年度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  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indent="147320" algn="l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項目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0430" indent="-900430" algn="ctr" fontAlgn="b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112</a:t>
                      </a:r>
                      <a:r>
                        <a:rPr lang="zh-TW" alt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alt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430" indent="-900430" algn="ctr" fontAlgn="b">
                        <a:lnSpc>
                          <a:spcPts val="18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113</a:t>
                      </a:r>
                      <a:r>
                        <a:rPr lang="zh-TW" alt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alt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114</a:t>
                      </a:r>
                      <a:r>
                        <a:rPr lang="zh-TW" altLang="zh-TW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altLang="zh-TW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571578"/>
                  </a:ext>
                </a:extLst>
              </a:tr>
              <a:tr h="251439">
                <a:tc row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財務結構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(%)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負債占總資產比率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3656228"/>
                  </a:ext>
                </a:extLst>
              </a:tr>
              <a:tr h="50287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長期資金占固定資產比率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2227083"/>
                  </a:ext>
                </a:extLst>
              </a:tr>
              <a:tr h="592679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償債能力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(%)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流動比率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3481030"/>
                  </a:ext>
                </a:extLst>
              </a:tr>
              <a:tr h="251439">
                <a:tc row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經營能力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(次；日)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應收款項收現日數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701149"/>
                  </a:ext>
                </a:extLst>
              </a:tr>
              <a:tr h="34123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總資產週轉率(次)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5924727"/>
                  </a:ext>
                </a:extLst>
              </a:tr>
              <a:tr h="251439">
                <a:tc rowSpan="5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獲利能力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(%)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總資產報酬率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23399"/>
                  </a:ext>
                </a:extLst>
              </a:tr>
              <a:tr h="25143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股東權益報酬率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1885070"/>
                  </a:ext>
                </a:extLst>
              </a:tr>
              <a:tr h="25143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毛利率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4191983"/>
                  </a:ext>
                </a:extLst>
              </a:tr>
              <a:tr h="25143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營業利益率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7336606"/>
                  </a:ext>
                </a:extLst>
              </a:tr>
              <a:tr h="25143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稅前純益率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2022855"/>
                  </a:ext>
                </a:extLst>
              </a:tr>
              <a:tr h="592679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生產力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(仟元)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每一員工年營業額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buNone/>
                      </a:pPr>
                      <a:r>
                        <a:rPr lang="x-none" sz="1400" b="1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b="1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159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9703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4ABE8-6945-D651-DC1D-2A1719048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4B24F08-9100-F3CE-0843-EA443C8F6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8</a:t>
            </a:fld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9A2FF02-C37B-532D-F8FF-996ED16A7D51}"/>
              </a:ext>
            </a:extLst>
          </p:cNvPr>
          <p:cNvSpPr/>
          <p:nvPr/>
        </p:nvSpPr>
        <p:spPr>
          <a:xfrm>
            <a:off x="424072" y="1296610"/>
            <a:ext cx="57168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五、專任人員學經歷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BAFEBF2E-7A9E-FEB1-1D81-FF1D1ED18B3E}"/>
              </a:ext>
            </a:extLst>
          </p:cNvPr>
          <p:cNvSpPr txBox="1">
            <a:spLocks/>
          </p:cNvSpPr>
          <p:nvPr/>
        </p:nvSpPr>
        <p:spPr>
          <a:xfrm>
            <a:off x="828675" y="361572"/>
            <a:ext cx="7886700" cy="66833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貳、申請登錄機構之服務能量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(5/8)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9A1AF54-2267-34A3-E96D-CA19AF0915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116745"/>
              </p:ext>
            </p:extLst>
          </p:nvPr>
        </p:nvGraphicFramePr>
        <p:xfrm>
          <a:off x="579601" y="1964626"/>
          <a:ext cx="7984799" cy="40926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05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9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99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9976">
                  <a:extLst>
                    <a:ext uri="{9D8B030D-6E8A-4147-A177-3AD203B41FA5}">
                      <a16:colId xmlns:a16="http://schemas.microsoft.com/office/drawing/2014/main" val="2784389692"/>
                    </a:ext>
                  </a:extLst>
                </a:gridCol>
                <a:gridCol w="3699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9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31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31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318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58907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34574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26189">
                <a:tc row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姓</a:t>
                      </a: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名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</a:t>
                      </a: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	     </a:t>
                      </a: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歷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計 畫 職 級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經</a:t>
                      </a: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TW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</a:t>
                      </a: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	    </a:t>
                      </a:r>
                      <a:r>
                        <a:rPr lang="zh-TW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能</a:t>
                      </a: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	   </a:t>
                      </a:r>
                      <a:r>
                        <a:rPr lang="zh-TW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力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633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博士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碩士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學士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altLang="en-US" sz="18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二</a:t>
                      </a:r>
                      <a:endParaRPr lang="en-US" alt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altLang="en-US" sz="18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技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專科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其他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專案主持人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專任工程師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顧問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資安相關技術</a:t>
                      </a:r>
                      <a:endParaRPr lang="en-US" altLang="zh-TW" sz="18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服務</a:t>
                      </a: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能力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曾負責之專案計畫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5329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329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5329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5329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5329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8248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zh-TW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合計人數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4632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4B613E-0C0E-C530-0C91-208991ACA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C96429C-3529-D64C-EED2-33E4EEEA1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9</a:t>
            </a:fld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B43F342-0833-3704-F802-8D99625373FA}"/>
              </a:ext>
            </a:extLst>
          </p:cNvPr>
          <p:cNvSpPr/>
          <p:nvPr/>
        </p:nvSpPr>
        <p:spPr>
          <a:xfrm>
            <a:off x="424072" y="1296610"/>
            <a:ext cx="57168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六、實績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just"/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694CA738-46F2-37C2-B477-82EB466D31AB}"/>
              </a:ext>
            </a:extLst>
          </p:cNvPr>
          <p:cNvSpPr txBox="1">
            <a:spLocks/>
          </p:cNvSpPr>
          <p:nvPr/>
        </p:nvSpPr>
        <p:spPr>
          <a:xfrm>
            <a:off x="828675" y="361572"/>
            <a:ext cx="7886700" cy="66833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貳、申請登錄機構之服務能量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(6/8)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F3FB1B96-B3C8-E635-F3F5-20F298F732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527226"/>
              </p:ext>
            </p:extLst>
          </p:nvPr>
        </p:nvGraphicFramePr>
        <p:xfrm>
          <a:off x="579600" y="1977035"/>
          <a:ext cx="7984800" cy="403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6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3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4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80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72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6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12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13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案次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專案計畫名稱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客戶名稱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合約金額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仟</a:t>
                      </a: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執行 期間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計畫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主持人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計 畫 內 容 概 述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相關登錄服務項目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 月</a:t>
                      </a: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~</a:t>
                      </a: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 月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 月</a:t>
                      </a:r>
                      <a:r>
                        <a:rPr lang="en-US" alt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~</a:t>
                      </a:r>
                      <a:r>
                        <a:rPr lang="zh-TW" alt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 月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3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5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600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合計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仟</a:t>
                      </a: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9591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</TotalTime>
  <Words>708</Words>
  <Application>Microsoft Office PowerPoint</Application>
  <PresentationFormat>如螢幕大小 (4:3)</PresentationFormat>
  <Paragraphs>298</Paragraphs>
  <Slides>11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7" baseType="lpstr">
      <vt:lpstr>標楷體</vt:lpstr>
      <vt:lpstr>Arial</vt:lpstr>
      <vt:lpstr>Calibri</vt:lpstr>
      <vt:lpstr>Calibri Light</vt:lpstr>
      <vt:lpstr>Times New Roman</vt:lpstr>
      <vt:lpstr>Office 佈景主題</vt:lpstr>
      <vt:lpstr>資訊安全服務機構能量登錄申請簡報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資訊安全服務機構能量登錄申請簡報</dc:title>
  <dc:creator>中華軟協-鄭佩君</dc:creator>
  <cp:lastModifiedBy>Tissa9</cp:lastModifiedBy>
  <cp:revision>30</cp:revision>
  <dcterms:created xsi:type="dcterms:W3CDTF">2018-05-17T10:40:37Z</dcterms:created>
  <dcterms:modified xsi:type="dcterms:W3CDTF">2026-01-02T09:30:32Z</dcterms:modified>
</cp:coreProperties>
</file>